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79" r:id="rId10"/>
    <p:sldId id="280" r:id="rId11"/>
    <p:sldId id="281" r:id="rId12"/>
    <p:sldId id="295" r:id="rId13"/>
    <p:sldId id="296" r:id="rId14"/>
    <p:sldId id="268" r:id="rId15"/>
    <p:sldId id="270" r:id="rId16"/>
    <p:sldId id="271" r:id="rId17"/>
    <p:sldId id="272" r:id="rId18"/>
    <p:sldId id="282" r:id="rId19"/>
    <p:sldId id="283" r:id="rId20"/>
    <p:sldId id="284" r:id="rId21"/>
    <p:sldId id="285" r:id="rId22"/>
    <p:sldId id="286" r:id="rId23"/>
    <p:sldId id="273" r:id="rId24"/>
    <p:sldId id="275" r:id="rId25"/>
    <p:sldId id="27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77" r:id="rId35"/>
    <p:sldId id="278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94643"/>
  </p:normalViewPr>
  <p:slideViewPr>
    <p:cSldViewPr snapToGrid="0" snapToObjects="1">
      <p:cViewPr varScale="1">
        <p:scale>
          <a:sx n="97" d="100"/>
          <a:sy n="97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52742-ED86-F148-809C-03BDF25AEB90}" type="datetimeFigureOut">
              <a:rPr lang="en-US" smtClean="0"/>
              <a:t>9/19/16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0954A-2060-4D4B-8D22-FC7AF9C2B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396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658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9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94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33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24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A4B07-E511-CA41-9768-477FE039CB4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25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A4B07-E511-CA41-9768-477FE039CB4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25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04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67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03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926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234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5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0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1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62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19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2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AC9DF-DB38-6443-8772-1EC44C411038}" type="datetimeFigureOut">
              <a:rPr lang="en-US" smtClean="0"/>
              <a:t>9/19/16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72921-6DE5-B149-B9CE-5BCF86AC7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3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Relationship Id="rId3" Type="http://schemas.openxmlformats.org/officeDocument/2006/relationships/image" Target="../media/image13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g"/><Relationship Id="rId5" Type="http://schemas.openxmlformats.org/officeDocument/2006/relationships/image" Target="../media/image26.jpg"/><Relationship Id="rId6" Type="http://schemas.openxmlformats.org/officeDocument/2006/relationships/image" Target="../media/image27.jpg"/><Relationship Id="rId7" Type="http://schemas.openxmlformats.org/officeDocument/2006/relationships/image" Target="../media/image28.jpeg"/><Relationship Id="rId8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Relationship Id="rId3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Science Notebooks and The 5E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GOAL</a:t>
            </a:r>
          </a:p>
          <a:p>
            <a:pPr marL="0" indent="0">
              <a:buNone/>
            </a:pPr>
            <a:r>
              <a:rPr lang="en-US" dirty="0" smtClean="0"/>
              <a:t>To learn strategies that actively engage students in doing science and support students’ communication skills.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STRATEGIES</a:t>
            </a:r>
          </a:p>
          <a:p>
            <a:pPr marL="514350" indent="-514350">
              <a:buAutoNum type="arabicParenR"/>
            </a:pPr>
            <a:r>
              <a:rPr lang="en-US" dirty="0" smtClean="0"/>
              <a:t>Science Notebooks</a:t>
            </a:r>
          </a:p>
          <a:p>
            <a:pPr marL="514350" indent="-514350">
              <a:buAutoNum type="arabicParenR"/>
            </a:pPr>
            <a:r>
              <a:rPr lang="en-US" dirty="0" smtClean="0"/>
              <a:t>5E Lessons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109" y="3878263"/>
            <a:ext cx="32512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780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E46C0A"/>
          </a:solidFill>
        </p:spPr>
        <p:txBody>
          <a:bodyPr/>
          <a:lstStyle/>
          <a:p>
            <a:r>
              <a:rPr lang="en-US" dirty="0" err="1" smtClean="0"/>
              <a:t>Twirly</a:t>
            </a:r>
            <a:r>
              <a:rPr lang="en-US" dirty="0" smtClean="0"/>
              <a:t>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129" y="1741299"/>
            <a:ext cx="8229600" cy="1095795"/>
          </a:xfrm>
          <a:solidFill>
            <a:schemeClr val="accent5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What could we change to make the </a:t>
            </a:r>
            <a:r>
              <a:rPr lang="en-US" dirty="0" err="1" smtClean="0"/>
              <a:t>twirly</a:t>
            </a:r>
            <a:r>
              <a:rPr lang="en-US" dirty="0" smtClean="0"/>
              <a:t> bird move differently?</a:t>
            </a:r>
            <a:endParaRPr lang="en-US" dirty="0"/>
          </a:p>
        </p:txBody>
      </p:sp>
      <p:pic>
        <p:nvPicPr>
          <p:cNvPr id="4" name="Picture 3" descr="balancemotion_p3-twirlybird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82359">
            <a:off x="7551336" y="4415995"/>
            <a:ext cx="1102646" cy="1946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3129" y="3217805"/>
            <a:ext cx="8323671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Work with a partner.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Make a change to one of the </a:t>
            </a:r>
            <a:r>
              <a:rPr lang="en-US" sz="2800" dirty="0" err="1" smtClean="0"/>
              <a:t>twirly</a:t>
            </a:r>
            <a:r>
              <a:rPr lang="en-US" sz="2800" dirty="0" smtClean="0"/>
              <a:t> birds.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Observe how the change affects the </a:t>
            </a:r>
            <a:r>
              <a:rPr lang="en-US" sz="2800" dirty="0" err="1" smtClean="0"/>
              <a:t>twirly</a:t>
            </a:r>
            <a:r>
              <a:rPr lang="en-US" sz="2800" dirty="0" smtClean="0"/>
              <a:t> bird.</a:t>
            </a:r>
          </a:p>
          <a:p>
            <a:pPr marL="514350" indent="-514350">
              <a:buAutoNum type="arabicPeriod"/>
            </a:pPr>
            <a:endParaRPr lang="en-US" sz="2800" dirty="0"/>
          </a:p>
          <a:p>
            <a:r>
              <a:rPr lang="en-US" sz="2800" dirty="0" smtClean="0"/>
              <a:t>In your notebook: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Draw a picture of what you did.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Write down what you observed.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8366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E46C0A"/>
          </a:solidFill>
        </p:spPr>
        <p:txBody>
          <a:bodyPr/>
          <a:lstStyle/>
          <a:p>
            <a:r>
              <a:rPr lang="en-US" dirty="0" err="1" smtClean="0"/>
              <a:t>Twirly</a:t>
            </a:r>
            <a:r>
              <a:rPr lang="en-US" dirty="0" smtClean="0"/>
              <a:t>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129" y="1741300"/>
            <a:ext cx="8229600" cy="704005"/>
          </a:xfrm>
          <a:solidFill>
            <a:schemeClr val="accent5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4" name="Picture 3" descr="balancemotion_p3-twirlybird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82359">
            <a:off x="7455007" y="5250982"/>
            <a:ext cx="785609" cy="13867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3129" y="2948143"/>
            <a:ext cx="83236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How does a </a:t>
            </a:r>
            <a:r>
              <a:rPr lang="en-US" sz="2800" dirty="0" err="1" smtClean="0"/>
              <a:t>twirly</a:t>
            </a:r>
            <a:r>
              <a:rPr lang="en-US" sz="2800" dirty="0" smtClean="0"/>
              <a:t> bird move?</a:t>
            </a:r>
          </a:p>
          <a:p>
            <a:endParaRPr lang="en-US" sz="2800" i="1" dirty="0"/>
          </a:p>
          <a:p>
            <a:r>
              <a:rPr lang="en-US" sz="2800" i="1" dirty="0" smtClean="0"/>
              <a:t>When a </a:t>
            </a:r>
            <a:r>
              <a:rPr lang="en-US" sz="2800" i="1" dirty="0" err="1" smtClean="0"/>
              <a:t>twirly</a:t>
            </a:r>
            <a:r>
              <a:rPr lang="en-US" sz="2800" i="1" dirty="0" smtClean="0"/>
              <a:t> bird falls it _______________. This happens because _____________________________</a:t>
            </a:r>
          </a:p>
          <a:p>
            <a:r>
              <a:rPr lang="en-US" sz="2800" i="1" dirty="0" smtClean="0"/>
              <a:t>_____________________________________________. 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434975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en-US" dirty="0" smtClean="0"/>
              <a:t>Parachutes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does a parachute work?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2548">
            <a:off x="5380198" y="1775920"/>
            <a:ext cx="3028950" cy="452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642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en-US" dirty="0" smtClean="0"/>
              <a:t>Dropping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7750"/>
          </a:xfrm>
        </p:spPr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Marie drops two objects from the top of the stairs, a ball and a feather.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Circle the object that will take longer to fall to the ground.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Why does it take longer to fall to the ground?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051" y="4029075"/>
            <a:ext cx="892098" cy="7894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1987" y="4029075"/>
            <a:ext cx="1438275" cy="96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864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 idx="4294967295"/>
          </p:nvPr>
        </p:nvSpPr>
        <p:spPr>
          <a:solidFill>
            <a:srgbClr val="E46C0A"/>
          </a:solidFill>
        </p:spPr>
        <p:txBody>
          <a:bodyPr/>
          <a:lstStyle/>
          <a:p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Assessing Science Notebooks</a:t>
            </a:r>
          </a:p>
        </p:txBody>
      </p:sp>
      <p:sp>
        <p:nvSpPr>
          <p:cNvPr id="6451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760060"/>
            <a:ext cx="8229599" cy="4751988"/>
          </a:xfrm>
        </p:spPr>
        <p:txBody>
          <a:bodyPr>
            <a:normAutofit/>
          </a:bodyPr>
          <a:lstStyle/>
          <a:p>
            <a:pPr>
              <a:buFont typeface="Arial" pitchFamily="-84" charset="0"/>
              <a:buNone/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Science notebooks for formative assessment:</a:t>
            </a:r>
          </a:p>
          <a:p>
            <a:pPr>
              <a:buFont typeface="Arial" pitchFamily="-84" charset="0"/>
              <a:buNone/>
            </a:pP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  <a:p>
            <a:pPr marL="514350" indent="-514350">
              <a:buFont typeface="Arial" pitchFamily="-84" charset="0"/>
              <a:buAutoNum type="arabicPeriod"/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Assess while students work.</a:t>
            </a:r>
          </a:p>
          <a:p>
            <a:pPr marL="514350" indent="-514350">
              <a:buFont typeface="Arial" pitchFamily="-84" charset="0"/>
              <a:buAutoNum type="arabicPeriod"/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Collect and look at student observations.</a:t>
            </a:r>
          </a:p>
          <a:p>
            <a:pPr marL="514350" indent="-514350">
              <a:buFont typeface="Arial" pitchFamily="-84" charset="0"/>
              <a:buAutoNum type="arabicPeriod"/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For older students provide                            specific feedback on sticky notes.</a:t>
            </a:r>
          </a:p>
          <a:p>
            <a:pPr>
              <a:buFont typeface="Arial" pitchFamily="-84" charset="0"/>
              <a:buNone/>
            </a:pPr>
            <a:endParaRPr lang="en-US" sz="2400" dirty="0"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05471">
            <a:off x="6584974" y="4220137"/>
            <a:ext cx="2046579" cy="243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323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 idx="4294967295"/>
          </p:nvPr>
        </p:nvSpPr>
        <p:spPr>
          <a:solidFill>
            <a:srgbClr val="E46C0A"/>
          </a:solidFill>
        </p:spPr>
        <p:txBody>
          <a:bodyPr/>
          <a:lstStyle/>
          <a:p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Reflection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750678"/>
          </a:xfrm>
        </p:spPr>
        <p:txBody>
          <a:bodyPr>
            <a:normAutofit/>
          </a:bodyPr>
          <a:lstStyle/>
          <a:p>
            <a:pPr>
              <a:buFont typeface="Arial" pitchFamily="-84" charset="0"/>
              <a:buNone/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   Look </a:t>
            </a:r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through your 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“science notebook” and </a:t>
            </a:r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spend a few 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minutes reflecting.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  <a:p>
            <a:pPr>
              <a:buFont typeface="Arial" pitchFamily="-84" charset="0"/>
              <a:buNone/>
            </a:pP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  <a:p>
            <a:pPr>
              <a:buFontTx/>
              <a:buChar char="-"/>
            </a:pPr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How might you use </a:t>
            </a:r>
            <a:r>
              <a:rPr lang="en-US" smtClean="0">
                <a:ea typeface="ＭＳ Ｐゴシック" pitchFamily="-84" charset="-128"/>
                <a:cs typeface="ＭＳ Ｐゴシック" pitchFamily="-84" charset="-128"/>
              </a:rPr>
              <a:t>notebooks in </a:t>
            </a:r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your classroom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?  </a:t>
            </a: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  <a:p>
            <a:pPr>
              <a:buFontTx/>
              <a:buChar char="-"/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What </a:t>
            </a:r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advantages do you see?  What roadblocks do you see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?</a:t>
            </a:r>
          </a:p>
          <a:p>
            <a:pPr>
              <a:buFontTx/>
              <a:buChar char="-"/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What questions do you still have?</a:t>
            </a:r>
          </a:p>
          <a:p>
            <a:pPr>
              <a:buFontTx/>
              <a:buChar char="-"/>
            </a:pPr>
            <a:endParaRPr lang="en-US" dirty="0"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249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5E Lessons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Read through the lesson in your envelope.  Sequence the lesson components in an order of how you might teach the lesson.  </a:t>
            </a:r>
            <a:endParaRPr lang="en-US" dirty="0"/>
          </a:p>
        </p:txBody>
      </p:sp>
      <p:pic>
        <p:nvPicPr>
          <p:cNvPr id="5" name="Picture 102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186" y="1600200"/>
            <a:ext cx="3445483" cy="4580487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493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The 5E Instructional Model</a:t>
            </a:r>
            <a:endParaRPr lang="en-US" dirty="0"/>
          </a:p>
        </p:txBody>
      </p:sp>
      <p:pic>
        <p:nvPicPr>
          <p:cNvPr id="4" name="Content Placeholder 3" descr="5es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187" r="-18187"/>
          <a:stretch>
            <a:fillRect/>
          </a:stretch>
        </p:blipFill>
        <p:spPr>
          <a:xfrm>
            <a:off x="260501" y="1506316"/>
            <a:ext cx="8883499" cy="4885582"/>
          </a:xfrm>
        </p:spPr>
      </p:pic>
      <p:sp>
        <p:nvSpPr>
          <p:cNvPr id="5" name="Rounded Rectangle 4"/>
          <p:cNvSpPr/>
          <p:nvPr/>
        </p:nvSpPr>
        <p:spPr>
          <a:xfrm>
            <a:off x="3892643" y="3503245"/>
            <a:ext cx="1237069" cy="709306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766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Engage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910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600" dirty="0" smtClean="0"/>
              <a:t>Capture students’ interest.</a:t>
            </a:r>
          </a:p>
          <a:p>
            <a:pPr marL="0" indent="0">
              <a:buNone/>
            </a:pPr>
            <a:r>
              <a:rPr lang="en-US" sz="3600" dirty="0" smtClean="0"/>
              <a:t>Uncover what students know about a topic.</a:t>
            </a:r>
          </a:p>
          <a:p>
            <a:endParaRPr lang="en-US" sz="3600" dirty="0"/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Demonstration</a:t>
            </a: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Mini-experiment</a:t>
            </a: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Read Aloud</a:t>
            </a: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Generating Questions</a:t>
            </a: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Discrepant Events</a:t>
            </a:r>
          </a:p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 w="38100" cmpd="sng">
            <a:solidFill>
              <a:srgbClr val="589DEE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93127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Explore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779085" cy="50403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dirty="0" smtClean="0"/>
              <a:t>Provide students with a common experience to help them construct their own understanding of the concepts.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 smtClean="0">
                <a:solidFill>
                  <a:srgbClr val="604A7B"/>
                </a:solidFill>
              </a:rPr>
              <a:t>Observations</a:t>
            </a:r>
          </a:p>
          <a:p>
            <a:r>
              <a:rPr lang="en-US" sz="3600" dirty="0" smtClean="0">
                <a:solidFill>
                  <a:srgbClr val="604A7B"/>
                </a:solidFill>
              </a:rPr>
              <a:t>Investigations</a:t>
            </a:r>
          </a:p>
          <a:p>
            <a:r>
              <a:rPr lang="en-US" sz="3600" dirty="0" smtClean="0">
                <a:solidFill>
                  <a:srgbClr val="604A7B"/>
                </a:solidFill>
              </a:rPr>
              <a:t>Making and Testing Predictions</a:t>
            </a:r>
          </a:p>
          <a:p>
            <a:r>
              <a:rPr lang="en-US" sz="3600" dirty="0" smtClean="0">
                <a:solidFill>
                  <a:srgbClr val="604A7B"/>
                </a:solidFill>
              </a:rPr>
              <a:t>Developing Models</a:t>
            </a:r>
          </a:p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Picture 102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4963" y="1867611"/>
            <a:ext cx="3271837" cy="4525963"/>
          </a:xfrm>
          <a:prstGeom prst="rect">
            <a:avLst/>
          </a:prstGeom>
          <a:noFill/>
          <a:ln w="38100" cmpd="sng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824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2559"/>
            <a:ext cx="7772400" cy="1470025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en-US" dirty="0" smtClean="0"/>
              <a:t>Science Notebooks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8713">
            <a:off x="300762" y="3392444"/>
            <a:ext cx="2709446" cy="177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2118">
            <a:off x="3043628" y="2124338"/>
            <a:ext cx="3431371" cy="32254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1916">
            <a:off x="7051198" y="2743518"/>
            <a:ext cx="1892294" cy="2873811"/>
          </a:xfrm>
          <a:prstGeom prst="rect">
            <a:avLst/>
          </a:prstGeom>
        </p:spPr>
      </p:pic>
      <p:sp>
        <p:nvSpPr>
          <p:cNvPr id="9" name="Curved Down Arrow 8"/>
          <p:cNvSpPr/>
          <p:nvPr/>
        </p:nvSpPr>
        <p:spPr>
          <a:xfrm rot="11227843">
            <a:off x="5751980" y="5683682"/>
            <a:ext cx="1934412" cy="841602"/>
          </a:xfrm>
          <a:prstGeom prst="curvedDownArrow">
            <a:avLst/>
          </a:prstGeom>
          <a:solidFill>
            <a:srgbClr val="E46C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urved Down Arrow 9"/>
          <p:cNvSpPr/>
          <p:nvPr/>
        </p:nvSpPr>
        <p:spPr>
          <a:xfrm rot="20081607">
            <a:off x="1242814" y="2298286"/>
            <a:ext cx="1964767" cy="713366"/>
          </a:xfrm>
          <a:prstGeom prst="curvedDownArrow">
            <a:avLst/>
          </a:prstGeom>
          <a:solidFill>
            <a:srgbClr val="E46C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6687" y="5460405"/>
            <a:ext cx="4395891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Science notebooks are a tool for developing students’ science and literacy skills.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36159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Explain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779085" cy="5257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600" dirty="0" smtClean="0"/>
              <a:t>Facilitate students’ understanding of the concepts through sense making opportunities for students and the introduction of new concepts.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 smtClean="0">
                <a:solidFill>
                  <a:srgbClr val="604A7B"/>
                </a:solidFill>
              </a:rPr>
              <a:t>Discussions</a:t>
            </a:r>
          </a:p>
          <a:p>
            <a:r>
              <a:rPr lang="en-US" sz="3600" dirty="0" smtClean="0">
                <a:solidFill>
                  <a:srgbClr val="604A7B"/>
                </a:solidFill>
              </a:rPr>
              <a:t>Arguing from Evidence</a:t>
            </a:r>
          </a:p>
          <a:p>
            <a:r>
              <a:rPr lang="en-US" sz="3600" dirty="0" smtClean="0">
                <a:solidFill>
                  <a:srgbClr val="604A7B"/>
                </a:solidFill>
              </a:rPr>
              <a:t>Reading</a:t>
            </a:r>
          </a:p>
          <a:p>
            <a:r>
              <a:rPr lang="en-US" sz="3600" dirty="0" smtClean="0">
                <a:solidFill>
                  <a:srgbClr val="604A7B"/>
                </a:solidFill>
              </a:rPr>
              <a:t>Vocabulary Activities</a:t>
            </a:r>
          </a:p>
          <a:p>
            <a:r>
              <a:rPr lang="en-US" sz="3600" dirty="0" smtClean="0">
                <a:solidFill>
                  <a:srgbClr val="604A7B"/>
                </a:solidFill>
              </a:rPr>
              <a:t>Videos</a:t>
            </a:r>
          </a:p>
          <a:p>
            <a:r>
              <a:rPr lang="en-US" sz="3600" dirty="0" smtClean="0">
                <a:solidFill>
                  <a:srgbClr val="604A7B"/>
                </a:solidFill>
              </a:rPr>
              <a:t>Demonstrations</a:t>
            </a:r>
          </a:p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36284" y="1800760"/>
            <a:ext cx="3450516" cy="3962958"/>
          </a:xfrm>
          <a:ln w="38100" cmpd="sng">
            <a:solidFill>
              <a:srgbClr val="589DEE"/>
            </a:solidFill>
          </a:ln>
        </p:spPr>
      </p:pic>
    </p:spTree>
    <p:extLst>
      <p:ext uri="{BB962C8B-B14F-4D97-AF65-F5344CB8AC3E}">
        <p14:creationId xmlns:p14="http://schemas.microsoft.com/office/powerpoint/2010/main" val="4037962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Elaborate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779085" cy="5257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600" dirty="0" smtClean="0"/>
              <a:t>Challenge students to deepen their understanding and/or apply what they have learned to a new situation.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Problem Solving Activities </a:t>
            </a: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Investigations</a:t>
            </a: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Develop and Refine Models</a:t>
            </a: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Research</a:t>
            </a: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Engineering Applications</a:t>
            </a: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Construct Explanations</a:t>
            </a:r>
          </a:p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Picture 6" descr="C:\Users\msblack\AppData\Local\Microsoft\Windows\Temporary Internet Files\Content.Outlook\CPLGSCFW\photo (5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6284" y="1627769"/>
            <a:ext cx="3450516" cy="2609566"/>
          </a:xfrm>
          <a:prstGeom prst="rect">
            <a:avLst/>
          </a:prstGeom>
          <a:noFill/>
          <a:ln w="38100" cmpd="sng">
            <a:solidFill>
              <a:srgbClr val="589DE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015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Evaluate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779085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Assess students’ understanding of the core ideas, science practices and crosscutting concepts in the lesson.</a:t>
            </a:r>
          </a:p>
          <a:p>
            <a:pPr marL="0" indent="0">
              <a:buNone/>
            </a:pPr>
            <a:endParaRPr lang="en-US" sz="3600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Writing Arguments</a:t>
            </a: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Constructing Explanations</a:t>
            </a:r>
          </a:p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Communicating Models</a:t>
            </a:r>
          </a:p>
          <a:p>
            <a:endParaRPr lang="en-US" sz="3600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sz="3600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0355" y="2176834"/>
            <a:ext cx="2545683" cy="3394245"/>
          </a:xfrm>
          <a:prstGeom prst="rect">
            <a:avLst/>
          </a:prstGeom>
          <a:noFill/>
          <a:ln w="38100" cmpd="sng">
            <a:solidFill>
              <a:srgbClr val="589DEE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24675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smtClean="0"/>
              <a:t>Matter </a:t>
            </a:r>
            <a:r>
              <a:rPr lang="en-US" dirty="0" smtClean="0"/>
              <a:t>5E Lesson</a:t>
            </a:r>
            <a:endParaRPr lang="en-US" dirty="0"/>
          </a:p>
        </p:txBody>
      </p:sp>
      <p:sp>
        <p:nvSpPr>
          <p:cNvPr id="9" name="Heart 8"/>
          <p:cNvSpPr/>
          <p:nvPr/>
        </p:nvSpPr>
        <p:spPr>
          <a:xfrm>
            <a:off x="673426" y="1758037"/>
            <a:ext cx="713891" cy="536887"/>
          </a:xfrm>
          <a:prstGeom prst="hea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Smiley Face 9"/>
          <p:cNvSpPr/>
          <p:nvPr/>
        </p:nvSpPr>
        <p:spPr>
          <a:xfrm>
            <a:off x="748043" y="2585615"/>
            <a:ext cx="564660" cy="550782"/>
          </a:xfrm>
          <a:prstGeom prst="smileyFac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Sun 10"/>
          <p:cNvSpPr/>
          <p:nvPr/>
        </p:nvSpPr>
        <p:spPr>
          <a:xfrm>
            <a:off x="701158" y="3430213"/>
            <a:ext cx="730725" cy="547656"/>
          </a:xfrm>
          <a:prstGeom prst="su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Lightning Bolt 11"/>
          <p:cNvSpPr/>
          <p:nvPr/>
        </p:nvSpPr>
        <p:spPr>
          <a:xfrm>
            <a:off x="785765" y="4340148"/>
            <a:ext cx="601552" cy="417995"/>
          </a:xfrm>
          <a:prstGeom prst="lightningBol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Moon 12"/>
          <p:cNvSpPr/>
          <p:nvPr/>
        </p:nvSpPr>
        <p:spPr>
          <a:xfrm>
            <a:off x="889724" y="5125332"/>
            <a:ext cx="422980" cy="596680"/>
          </a:xfrm>
          <a:prstGeom prst="mo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667762" y="1758037"/>
            <a:ext cx="397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ENGAGE – Matter game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667762" y="2691306"/>
            <a:ext cx="3304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EXPLORE – Stations Activity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74866" y="3610682"/>
            <a:ext cx="5921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EXPLAIN – Teacher introduces vocabulary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74866" y="4419410"/>
            <a:ext cx="5156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ELABORATE – Is </a:t>
            </a:r>
            <a:r>
              <a:rPr lang="en-US" dirty="0" err="1" smtClean="0"/>
              <a:t>ooblek</a:t>
            </a:r>
            <a:r>
              <a:rPr lang="en-US" dirty="0" smtClean="0"/>
              <a:t> a solid or a liquid?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774866" y="5339525"/>
            <a:ext cx="6701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EVALUATE – Is sand a solid or a liquid?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9794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Sinking and Floating 5E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Utah Science Core</a:t>
            </a:r>
          </a:p>
          <a:p>
            <a:pPr marL="0" indent="0">
              <a:buNone/>
            </a:pPr>
            <a:r>
              <a:rPr lang="en-US" u="sng" dirty="0" smtClean="0"/>
              <a:t>1</a:t>
            </a:r>
            <a:r>
              <a:rPr lang="en-US" u="sng" baseline="30000" dirty="0" smtClean="0"/>
              <a:t>st</a:t>
            </a:r>
            <a:r>
              <a:rPr lang="en-US" u="sng" dirty="0" smtClean="0"/>
              <a:t> Grade – Standard 3, Objective 2:</a:t>
            </a:r>
          </a:p>
          <a:p>
            <a:pPr marL="0" indent="0">
              <a:buNone/>
            </a:pPr>
            <a:r>
              <a:rPr lang="en-US" dirty="0" smtClean="0"/>
              <a:t>Analyze objects and record their properties.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2</a:t>
            </a:r>
            <a:r>
              <a:rPr lang="en-US" u="sng" baseline="30000" dirty="0" smtClean="0"/>
              <a:t>nd</a:t>
            </a:r>
            <a:r>
              <a:rPr lang="en-US" u="sng" dirty="0" smtClean="0"/>
              <a:t> Grade – Standard 3, Objective 2: </a:t>
            </a:r>
          </a:p>
          <a:p>
            <a:pPr marL="0" indent="0">
              <a:buNone/>
            </a:pPr>
            <a:r>
              <a:rPr lang="en-US" dirty="0" smtClean="0"/>
              <a:t>Compare and contrast how different materials respond to change.</a:t>
            </a:r>
          </a:p>
        </p:txBody>
      </p:sp>
    </p:spTree>
    <p:extLst>
      <p:ext uri="{BB962C8B-B14F-4D97-AF65-F5344CB8AC3E}">
        <p14:creationId xmlns:p14="http://schemas.microsoft.com/office/powerpoint/2010/main" val="2125502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Sinking and Floating 5E Lesson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925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ENGAGE:  </a:t>
            </a:r>
            <a:r>
              <a:rPr lang="en-US" dirty="0" smtClean="0"/>
              <a:t>Floating in a Pool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EXPLORE: </a:t>
            </a:r>
            <a:r>
              <a:rPr lang="en-US" dirty="0" smtClean="0"/>
              <a:t>Sinking and Floating Investigation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EXPLAIN:  </a:t>
            </a:r>
            <a:r>
              <a:rPr lang="en-US" dirty="0" smtClean="0"/>
              <a:t>Class Discussion and Foil Demonstration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ELABORATE:</a:t>
            </a:r>
            <a:r>
              <a:rPr lang="en-US" dirty="0" smtClean="0"/>
              <a:t>  Foil Boats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EVALUATE:  </a:t>
            </a:r>
            <a:r>
              <a:rPr lang="en-US" dirty="0" smtClean="0"/>
              <a:t>Sinking and Floating Cloze Paragraph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96908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What is the boy doing in the picture?</a:t>
            </a:r>
            <a:endParaRPr lang="en-US" dirty="0"/>
          </a:p>
        </p:txBody>
      </p:sp>
      <p:pic>
        <p:nvPicPr>
          <p:cNvPr id="7" name="Content Placeholder 6" descr="0507PoolFun15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90012" y="1829869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5237880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Focus Question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properties affect whether an object will sink or float?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imgr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853" y="2904645"/>
            <a:ext cx="1308128" cy="1337590"/>
          </a:xfrm>
          <a:prstGeom prst="rect">
            <a:avLst/>
          </a:prstGeom>
        </p:spPr>
      </p:pic>
      <p:pic>
        <p:nvPicPr>
          <p:cNvPr id="9" name="Picture 8" descr="imgres-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8193" y="2989580"/>
            <a:ext cx="1107818" cy="1107818"/>
          </a:xfrm>
          <a:prstGeom prst="rect">
            <a:avLst/>
          </a:prstGeom>
        </p:spPr>
      </p:pic>
      <p:pic>
        <p:nvPicPr>
          <p:cNvPr id="10" name="Picture 9" descr="images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4144" y="2904645"/>
            <a:ext cx="1307144" cy="1307144"/>
          </a:xfrm>
          <a:prstGeom prst="rect">
            <a:avLst/>
          </a:prstGeom>
        </p:spPr>
      </p:pic>
      <p:pic>
        <p:nvPicPr>
          <p:cNvPr id="11" name="Picture 10" descr="imgres-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268" y="4819491"/>
            <a:ext cx="1631425" cy="1631425"/>
          </a:xfrm>
          <a:prstGeom prst="rect">
            <a:avLst/>
          </a:prstGeom>
        </p:spPr>
      </p:pic>
      <p:pic>
        <p:nvPicPr>
          <p:cNvPr id="13" name="Picture 12" descr="imgres-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169" y="5120474"/>
            <a:ext cx="2117949" cy="1145776"/>
          </a:xfrm>
          <a:prstGeom prst="rect">
            <a:avLst/>
          </a:prstGeom>
        </p:spPr>
      </p:pic>
      <p:pic>
        <p:nvPicPr>
          <p:cNvPr id="2" name="Picture 1" descr="51OQLbBwCYL._AC_UL320_SR276,320_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6913" y="2671479"/>
            <a:ext cx="1354777" cy="15707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9409" y="4242235"/>
            <a:ext cx="100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rock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76942" y="4253538"/>
            <a:ext cx="100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wood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918344" y="4211789"/>
            <a:ext cx="100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crayon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428389" y="4253538"/>
            <a:ext cx="100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nail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17581" y="6229999"/>
            <a:ext cx="100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ball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306010" y="6266250"/>
            <a:ext cx="1432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Styrofoam</a:t>
            </a:r>
            <a:endParaRPr lang="en-US" dirty="0"/>
          </a:p>
        </p:txBody>
      </p:sp>
      <p:pic>
        <p:nvPicPr>
          <p:cNvPr id="4" name="Picture 3" descr="8791974-23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9666" y="5120474"/>
            <a:ext cx="1404047" cy="95007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927600" y="6229999"/>
            <a:ext cx="100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washer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1919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Investigate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946264"/>
              </p:ext>
            </p:extLst>
          </p:nvPr>
        </p:nvGraphicFramePr>
        <p:xfrm>
          <a:off x="457200" y="2119602"/>
          <a:ext cx="8229600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sink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float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01495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What patterns do you see?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Objects that float _______________________.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Objects that sink ________________________.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5434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E46C0A"/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  <a:t>What is a Science Notebook?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070" y="1554000"/>
            <a:ext cx="3179622" cy="398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04" y="1554000"/>
            <a:ext cx="3305352" cy="4015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8860" y="5397782"/>
            <a:ext cx="7903365" cy="64633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Science notebooks are a place for students to record their ideas before, during, and after an activity.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8860" y="6137349"/>
            <a:ext cx="7903365" cy="6463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They are a permanent bound record of student learning, acting as a portfolio to show student progress over the course the year.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456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How does a boat float?</a:t>
            </a:r>
            <a:endParaRPr lang="en-US" dirty="0"/>
          </a:p>
        </p:txBody>
      </p:sp>
      <p:pic>
        <p:nvPicPr>
          <p:cNvPr id="6" name="Content Placeholder 5" descr="Lifeboat.17-31.underway.arp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528149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Boat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Design a boat that will hold the most washers.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Build your boat.</a:t>
            </a:r>
          </a:p>
          <a:p>
            <a:pPr marL="0" indent="0">
              <a:buNone/>
            </a:pPr>
            <a:r>
              <a:rPr lang="en-US" dirty="0" smtClean="0"/>
              <a:t>Test your boat.</a:t>
            </a:r>
          </a:p>
          <a:p>
            <a:pPr marL="0" indent="0">
              <a:buNone/>
            </a:pPr>
            <a:r>
              <a:rPr lang="en-US" dirty="0" smtClean="0"/>
              <a:t>Draw a picture of your boat in your notebook.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251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Boats Can Float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25641"/>
          </a:xfrm>
        </p:spPr>
        <p:txBody>
          <a:bodyPr/>
          <a:lstStyle/>
          <a:p>
            <a:pPr marL="0" indent="0">
              <a:lnSpc>
                <a:spcPct val="130000"/>
              </a:lnSpc>
              <a:buNone/>
            </a:pPr>
            <a:r>
              <a:rPr lang="en-US" i="1" dirty="0" smtClean="0"/>
              <a:t>Even though a boat has a lot of ____________, it can _______________.  The _________ of the boat helps it to hold __________.  Air can help a __________ object float.</a:t>
            </a:r>
            <a:endParaRPr lang="en-US" i="1" dirty="0"/>
          </a:p>
        </p:txBody>
      </p:sp>
      <p:sp>
        <p:nvSpPr>
          <p:cNvPr id="4" name="TextBox 3"/>
          <p:cNvSpPr txBox="1"/>
          <p:nvPr/>
        </p:nvSpPr>
        <p:spPr>
          <a:xfrm>
            <a:off x="905280" y="5611201"/>
            <a:ext cx="7404376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air		shape		weight		heavy		float			light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4723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Sinking and Floating 5E Lesson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925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ENGAGE:  </a:t>
            </a:r>
            <a:r>
              <a:rPr lang="en-US" dirty="0" smtClean="0"/>
              <a:t>Floating in a Pool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EXPLORE: </a:t>
            </a:r>
            <a:r>
              <a:rPr lang="en-US" dirty="0" smtClean="0"/>
              <a:t>Sinking and Floating Investigation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EXPLAIN:  </a:t>
            </a:r>
            <a:r>
              <a:rPr lang="en-US" dirty="0" smtClean="0"/>
              <a:t>Class Discussion and Foil Demonstration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ELABORATE:</a:t>
            </a:r>
            <a:r>
              <a:rPr lang="en-US" dirty="0" smtClean="0"/>
              <a:t>  Foil Boats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EVALUATE:  </a:t>
            </a:r>
            <a:r>
              <a:rPr lang="en-US" dirty="0" smtClean="0"/>
              <a:t>Sinking and Floating Cloze Paragraph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770647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5E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08" y="1600200"/>
            <a:ext cx="866012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Develop a 5E lesson for a grade-level science topic. 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Think of an upcoming lesson or topic that you plan to teach.  Use this as a jumping off point to develop a 5E lesson.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Use the 5E protocol to think through </a:t>
            </a:r>
          </a:p>
          <a:p>
            <a:pPr marL="0" indent="0">
              <a:buNone/>
            </a:pPr>
            <a:r>
              <a:rPr lang="en-US" dirty="0" smtClean="0"/>
              <a:t>a lesson plan.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9844" y="4038625"/>
            <a:ext cx="1862748" cy="20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237872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solidFill>
            <a:srgbClr val="558ED5"/>
          </a:solidFill>
        </p:spPr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Megan Black</a:t>
            </a:r>
          </a:p>
          <a:p>
            <a:r>
              <a:rPr lang="en-US" dirty="0" err="1" smtClean="0"/>
              <a:t>msblack@graniteschools.org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203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E46C0A"/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Why Use Science Notebooks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9460" name="Rectangle 4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Part </a:t>
            </a:r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of the scientific process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.</a:t>
            </a:r>
          </a:p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Provides structure for </a:t>
            </a:r>
            <a:r>
              <a:rPr lang="en-US" b="1" dirty="0" smtClean="0">
                <a:ea typeface="ＭＳ Ｐゴシック" pitchFamily="-84" charset="-128"/>
                <a:cs typeface="ＭＳ Ｐゴシック" pitchFamily="-84" charset="-128"/>
              </a:rPr>
              <a:t>inquiry learning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.</a:t>
            </a:r>
          </a:p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Teaches students to </a:t>
            </a:r>
            <a:r>
              <a:rPr lang="en-US" b="1" dirty="0" smtClean="0">
                <a:ea typeface="ＭＳ Ｐゴシック" pitchFamily="-84" charset="-128"/>
                <a:cs typeface="ＭＳ Ｐゴシック" pitchFamily="-84" charset="-128"/>
              </a:rPr>
              <a:t>communicate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 and organize their ideas.</a:t>
            </a:r>
          </a:p>
          <a:p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Supports the development of </a:t>
            </a:r>
            <a:r>
              <a:rPr lang="en-US" b="1" dirty="0">
                <a:ea typeface="ＭＳ Ｐゴシック" pitchFamily="-84" charset="-128"/>
                <a:cs typeface="ＭＳ Ｐゴシック" pitchFamily="-84" charset="-128"/>
              </a:rPr>
              <a:t>literacy skills</a:t>
            </a:r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.</a:t>
            </a:r>
            <a:endParaRPr lang="en-US" dirty="0" smtClean="0">
              <a:ea typeface="ＭＳ Ｐゴシック" pitchFamily="-84" charset="-128"/>
              <a:cs typeface="ＭＳ Ｐゴシック" pitchFamily="-84" charset="-128"/>
            </a:endParaRPr>
          </a:p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Natural </a:t>
            </a:r>
            <a:r>
              <a:rPr lang="en-US" b="1" dirty="0" smtClean="0">
                <a:ea typeface="ＭＳ Ｐゴシック" pitchFamily="-84" charset="-128"/>
                <a:cs typeface="ＭＳ Ｐゴシック" pitchFamily="-84" charset="-128"/>
              </a:rPr>
              <a:t>differentiation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.</a:t>
            </a:r>
          </a:p>
          <a:p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Saves preparation time</a:t>
            </a: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.</a:t>
            </a:r>
          </a:p>
          <a:p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Shifts science learning from “learning about” to </a:t>
            </a:r>
            <a:r>
              <a:rPr lang="en-US" b="1" dirty="0" smtClean="0">
                <a:ea typeface="ＭＳ Ｐゴシック" pitchFamily="-84" charset="-128"/>
                <a:cs typeface="ＭＳ Ｐゴシック" pitchFamily="-84" charset="-128"/>
              </a:rPr>
              <a:t>“figuring out”.</a:t>
            </a:r>
            <a:endParaRPr lang="en-US" b="1" dirty="0"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0663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title" idx="4294967295"/>
          </p:nvPr>
        </p:nvSpPr>
        <p:spPr>
          <a:solidFill>
            <a:srgbClr val="E46C0A"/>
          </a:solidFill>
        </p:spPr>
        <p:txBody>
          <a:bodyPr/>
          <a:lstStyle/>
          <a:p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How to Set-Up a Notebook</a:t>
            </a:r>
          </a:p>
        </p:txBody>
      </p:sp>
      <p:sp>
        <p:nvSpPr>
          <p:cNvPr id="532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57200" indent="-457200">
              <a:buFont typeface="Arial" pitchFamily="-84" charset="0"/>
              <a:buAutoNum type="arabicPeriod"/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Page </a:t>
            </a:r>
            <a:r>
              <a:rPr lang="en-US" dirty="0">
                <a:ea typeface="ＭＳ Ｐゴシック" pitchFamily="-84" charset="-128"/>
                <a:cs typeface="ＭＳ Ｐゴシック" pitchFamily="-84" charset="-128"/>
              </a:rPr>
              <a:t>Numbers</a:t>
            </a:r>
            <a:endParaRPr lang="en-US" dirty="0" smtClean="0">
              <a:ea typeface="ＭＳ Ｐゴシック" pitchFamily="-84" charset="-128"/>
              <a:cs typeface="ＭＳ Ｐゴシック" pitchFamily="-84" charset="-128"/>
            </a:endParaRPr>
          </a:p>
          <a:p>
            <a:pPr marL="457200" indent="-457200">
              <a:buFont typeface="Arial" pitchFamily="-84" charset="0"/>
              <a:buAutoNum type="arabicPeriod"/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Documentation of Learning (pages)</a:t>
            </a:r>
          </a:p>
          <a:p>
            <a:pPr marL="457200" indent="-457200">
              <a:buFont typeface="Arial" pitchFamily="-84" charset="0"/>
              <a:buAutoNum type="arabicPeriod"/>
            </a:pPr>
            <a:r>
              <a:rPr lang="en-US" dirty="0" smtClean="0">
                <a:ea typeface="ＭＳ Ｐゴシック" pitchFamily="-84" charset="-128"/>
                <a:cs typeface="ＭＳ Ｐゴシック" pitchFamily="-84" charset="-128"/>
              </a:rPr>
              <a:t>Table of Contents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4933" y="3152684"/>
            <a:ext cx="1718382" cy="181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576103" y="5402300"/>
            <a:ext cx="585268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Note:</a:t>
            </a:r>
            <a:r>
              <a:rPr lang="en-US" dirty="0" smtClean="0"/>
              <a:t>  Composition books work well for science notebooks.  You can order them from the district warehouse:</a:t>
            </a:r>
          </a:p>
          <a:p>
            <a:r>
              <a:rPr lang="en-US" b="1" dirty="0" smtClean="0"/>
              <a:t>K-2 Primary Journal</a:t>
            </a:r>
            <a:r>
              <a:rPr lang="en-US" dirty="0" smtClean="0"/>
              <a:t>: $1.30 each, #151305</a:t>
            </a:r>
          </a:p>
          <a:p>
            <a:r>
              <a:rPr lang="en-US" b="1" dirty="0" smtClean="0"/>
              <a:t>Wide Rule Journal: </a:t>
            </a:r>
            <a:r>
              <a:rPr lang="en-US" dirty="0" smtClean="0"/>
              <a:t>$0.71 each, #151311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2859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E46C0A"/>
          </a:solidFill>
        </p:spPr>
        <p:txBody>
          <a:bodyPr/>
          <a:lstStyle/>
          <a:p>
            <a:r>
              <a:rPr lang="en-US" dirty="0" smtClean="0"/>
              <a:t>Documentation of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Focus Question </a:t>
            </a:r>
            <a:r>
              <a:rPr lang="en-US" sz="1800" dirty="0" smtClean="0">
                <a:solidFill>
                  <a:srgbClr val="FF0000"/>
                </a:solidFill>
              </a:rPr>
              <a:t>(teacher provided or student generated)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dirty="0" smtClean="0"/>
              <a:t>Prediction </a:t>
            </a:r>
            <a:r>
              <a:rPr lang="en-US" sz="1900" dirty="0" smtClean="0"/>
              <a:t>(work best when students have some prior experience)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Procedures </a:t>
            </a:r>
            <a:r>
              <a:rPr lang="en-US" sz="1900" dirty="0" smtClean="0"/>
              <a:t>(drawings, lists, narratives)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Observations </a:t>
            </a:r>
            <a:r>
              <a:rPr lang="en-US" sz="1800" dirty="0" smtClean="0">
                <a:solidFill>
                  <a:srgbClr val="FF0000"/>
                </a:solidFill>
              </a:rPr>
              <a:t>(drawings, narratives, tables)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Conclusion </a:t>
            </a:r>
            <a:r>
              <a:rPr lang="en-US" sz="1800" dirty="0" smtClean="0">
                <a:solidFill>
                  <a:srgbClr val="FF0000"/>
                </a:solidFill>
              </a:rPr>
              <a:t>(arguments, explanations, key points)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6225" y="2957800"/>
            <a:ext cx="2722199" cy="351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48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E46C0A"/>
          </a:solidFill>
        </p:spPr>
        <p:txBody>
          <a:bodyPr/>
          <a:lstStyle/>
          <a:p>
            <a:r>
              <a:rPr lang="en-US" dirty="0" err="1" smtClean="0"/>
              <a:t>Twirly</a:t>
            </a:r>
            <a:r>
              <a:rPr lang="en-US" dirty="0" smtClean="0"/>
              <a:t> Birds and Notebooks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Utah Science Core: </a:t>
            </a:r>
          </a:p>
          <a:p>
            <a:pPr marL="0" indent="0">
              <a:buNone/>
            </a:pPr>
            <a:r>
              <a:rPr lang="en-US" u="sng" dirty="0" smtClean="0"/>
              <a:t>1</a:t>
            </a:r>
            <a:r>
              <a:rPr lang="en-US" u="sng" baseline="30000" dirty="0" smtClean="0"/>
              <a:t>st</a:t>
            </a:r>
            <a:r>
              <a:rPr lang="en-US" u="sng" dirty="0" smtClean="0"/>
              <a:t> Grade – Standard 3, Objective 1:</a:t>
            </a:r>
          </a:p>
          <a:p>
            <a:pPr marL="0" indent="0">
              <a:buNone/>
            </a:pPr>
            <a:r>
              <a:rPr lang="en-US" dirty="0" smtClean="0"/>
              <a:t>Analyze changes in the movement of nonliving things.</a:t>
            </a:r>
            <a:endParaRPr lang="en-US" dirty="0"/>
          </a:p>
          <a:p>
            <a:pPr marL="0" indent="0">
              <a:buNone/>
            </a:pPr>
            <a:r>
              <a:rPr lang="en-US" u="sng" dirty="0" smtClean="0"/>
              <a:t>2</a:t>
            </a:r>
            <a:r>
              <a:rPr lang="en-US" u="sng" baseline="30000" dirty="0" smtClean="0"/>
              <a:t>nd</a:t>
            </a:r>
            <a:r>
              <a:rPr lang="en-US" u="sng" dirty="0" smtClean="0"/>
              <a:t> Grade - Standard 3, Objective 1:  </a:t>
            </a:r>
          </a:p>
          <a:p>
            <a:pPr marL="0" indent="0">
              <a:buNone/>
            </a:pPr>
            <a:r>
              <a:rPr lang="en-US" dirty="0" smtClean="0"/>
              <a:t>Communicate observations about falling objects.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564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E46C0A"/>
          </a:solidFill>
        </p:spPr>
        <p:txBody>
          <a:bodyPr/>
          <a:lstStyle/>
          <a:p>
            <a:r>
              <a:rPr lang="en-US" dirty="0" err="1" smtClean="0"/>
              <a:t>Twirly</a:t>
            </a:r>
            <a:r>
              <a:rPr lang="en-US" dirty="0" smtClean="0"/>
              <a:t>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129" y="1741299"/>
            <a:ext cx="8229600" cy="798483"/>
          </a:xfrm>
          <a:solidFill>
            <a:schemeClr val="accent5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Focus Question:  How does a </a:t>
            </a:r>
            <a:r>
              <a:rPr lang="en-US" dirty="0" err="1" smtClean="0"/>
              <a:t>twirly</a:t>
            </a:r>
            <a:r>
              <a:rPr lang="en-US" dirty="0" smtClean="0"/>
              <a:t> bird move?</a:t>
            </a:r>
            <a:endParaRPr lang="en-US" dirty="0"/>
          </a:p>
        </p:txBody>
      </p:sp>
      <p:pic>
        <p:nvPicPr>
          <p:cNvPr id="4" name="Picture 3" descr="balancemotion_p3-twirlybir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74" y="3000343"/>
            <a:ext cx="1676400" cy="2959100"/>
          </a:xfrm>
          <a:prstGeom prst="rect">
            <a:avLst/>
          </a:prstGeom>
        </p:spPr>
      </p:pic>
      <p:pic>
        <p:nvPicPr>
          <p:cNvPr id="5" name="Picture 4" descr="balancemotion_stusheet8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229" y="2834060"/>
            <a:ext cx="27559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493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E46C0A"/>
          </a:solidFill>
        </p:spPr>
        <p:txBody>
          <a:bodyPr/>
          <a:lstStyle/>
          <a:p>
            <a:r>
              <a:rPr lang="en-US" dirty="0" err="1" smtClean="0"/>
              <a:t>Twirly</a:t>
            </a:r>
            <a:r>
              <a:rPr lang="en-US" dirty="0" smtClean="0"/>
              <a:t>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129" y="1741299"/>
            <a:ext cx="8229600" cy="798483"/>
          </a:xfrm>
          <a:solidFill>
            <a:schemeClr val="accent5"/>
          </a:solidFill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Observations</a:t>
            </a:r>
            <a:endParaRPr lang="en-US" dirty="0"/>
          </a:p>
        </p:txBody>
      </p:sp>
      <p:pic>
        <p:nvPicPr>
          <p:cNvPr id="4" name="Picture 3" descr="balancemotion_p3-twirlybird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82359">
            <a:off x="7551336" y="4415995"/>
            <a:ext cx="1102646" cy="1946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3129" y="3217805"/>
            <a:ext cx="832367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I noticed that _____________________________</a:t>
            </a:r>
            <a:r>
              <a:rPr lang="en-US" sz="2400" i="1" dirty="0" smtClean="0"/>
              <a:t>.</a:t>
            </a:r>
          </a:p>
          <a:p>
            <a:endParaRPr lang="en-US" sz="2400" i="1" dirty="0" smtClean="0"/>
          </a:p>
          <a:p>
            <a:endParaRPr lang="en-US" sz="2400" i="1" dirty="0"/>
          </a:p>
          <a:p>
            <a:endParaRPr lang="en-US" sz="2400" i="1" dirty="0"/>
          </a:p>
          <a:p>
            <a:r>
              <a:rPr lang="en-US" sz="2800" i="1" dirty="0" smtClean="0"/>
              <a:t>If I __________________, then the </a:t>
            </a:r>
            <a:r>
              <a:rPr lang="en-US" sz="2800" i="1" dirty="0" err="1" smtClean="0"/>
              <a:t>twirly</a:t>
            </a:r>
            <a:r>
              <a:rPr lang="en-US" sz="2800" i="1" dirty="0" smtClean="0"/>
              <a:t> bird _____________________.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876550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1027</Words>
  <Application>Microsoft Macintosh PowerPoint</Application>
  <PresentationFormat>On-screen Show (4:3)</PresentationFormat>
  <Paragraphs>224</Paragraphs>
  <Slides>35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Science Notebooks and The 5E Model</vt:lpstr>
      <vt:lpstr>Science Notebooks</vt:lpstr>
      <vt:lpstr>What is a Science Notebook?</vt:lpstr>
      <vt:lpstr>Why Use Science Notebooks</vt:lpstr>
      <vt:lpstr>How to Set-Up a Notebook</vt:lpstr>
      <vt:lpstr>Documentation of Learning</vt:lpstr>
      <vt:lpstr>Twirly Birds and Notebooks</vt:lpstr>
      <vt:lpstr>Twirly Birds</vt:lpstr>
      <vt:lpstr>Twirly Birds</vt:lpstr>
      <vt:lpstr>Twirly Birds</vt:lpstr>
      <vt:lpstr>Twirly Birds</vt:lpstr>
      <vt:lpstr>Parachutes</vt:lpstr>
      <vt:lpstr>Dropping Objects</vt:lpstr>
      <vt:lpstr>Assessing Science Notebooks</vt:lpstr>
      <vt:lpstr>Reflection</vt:lpstr>
      <vt:lpstr>5E Lessons</vt:lpstr>
      <vt:lpstr>The 5E Instructional Model</vt:lpstr>
      <vt:lpstr>Engage</vt:lpstr>
      <vt:lpstr>Explore</vt:lpstr>
      <vt:lpstr>Explain</vt:lpstr>
      <vt:lpstr>Elaborate</vt:lpstr>
      <vt:lpstr>Evaluate</vt:lpstr>
      <vt:lpstr>Matter 5E Lesson</vt:lpstr>
      <vt:lpstr>Sinking and Floating 5E</vt:lpstr>
      <vt:lpstr>Sinking and Floating 5E Lesson</vt:lpstr>
      <vt:lpstr>What is the boy doing in the picture?</vt:lpstr>
      <vt:lpstr>Focus Question</vt:lpstr>
      <vt:lpstr>Investigate</vt:lpstr>
      <vt:lpstr>What patterns do you see?</vt:lpstr>
      <vt:lpstr>How does a boat float?</vt:lpstr>
      <vt:lpstr>Boat Challenge</vt:lpstr>
      <vt:lpstr>Boats Can Float</vt:lpstr>
      <vt:lpstr>Sinking and Floating 5E Lesson</vt:lpstr>
      <vt:lpstr>5E Task</vt:lpstr>
      <vt:lpstr>Questions</vt:lpstr>
    </vt:vector>
  </TitlesOfParts>
  <Company>Granite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Notebooks and The 5E Model</dc:title>
  <dc:creator>GSD User</dc:creator>
  <cp:lastModifiedBy>GSD User</cp:lastModifiedBy>
  <cp:revision>18</cp:revision>
  <dcterms:created xsi:type="dcterms:W3CDTF">2016-08-30T20:53:04Z</dcterms:created>
  <dcterms:modified xsi:type="dcterms:W3CDTF">2016-09-19T22:30:17Z</dcterms:modified>
</cp:coreProperties>
</file>